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6" r:id="rId6"/>
    <p:sldId id="267" r:id="rId7"/>
    <p:sldId id="268" r:id="rId8"/>
    <p:sldId id="269" r:id="rId9"/>
    <p:sldId id="259" r:id="rId10"/>
    <p:sldId id="265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2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fld id="{D907E2D4-9AC6-45DE-B46C-CA26D69FE72F}" type="datetime1">
              <a:rPr lang="en-US"/>
              <a:pPr/>
              <a:t>10/4/15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fld id="{2E530620-9144-4C7B-A243-6FAAAC617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86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5" charset="-128"/>
              </a:rPr>
              <a:t>Use this slide to talk with students about what kind of activities they enjoy.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5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5" charset="-128"/>
              </a:rPr>
              <a:t>Highlight that kids need at least one hour of exercise per day!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FD2A4C-01A6-4350-9C1B-0FD9E3F85C2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5" charset="-128"/>
              </a:rPr>
              <a:t>Physical Activity (Group)- 5 minutes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5" charset="-128"/>
              </a:rPr>
              <a:t>Presenters can decide what works best for this demonstration. If Instant Recess videos are available, this can be used.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5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5" charset="-128"/>
              </a:rPr>
              <a:t>Examples: Jogging in place, jumping jacks, stretches, dance video, relay race, etc.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D7A7D-226E-48A6-9C20-C0979DFAB22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5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6CA711-4121-4CB6-A9D9-4EF86D60C85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5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501B27-2ABE-4D0F-AD8C-F87F7A56AD6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05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A2916B-995C-477B-8E3D-AAFBBBC9608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5" charset="-128"/>
              </a:rPr>
              <a:t>-Remind students about the food label activity &amp; rainbow foods handouts we reviewed in Session 2.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B65BA4-2F39-456E-9C89-E22C422CC39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-105" charset="-128"/>
              </a:rPr>
              <a:t>Pre-Activity Prep: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5" charset="-128"/>
              </a:rPr>
              <a:t>Print out pledge sheets for each student and Activity Log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5" charset="-128"/>
              </a:rPr>
              <a:t>Each student will need a writing utensil.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5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5" charset="-128"/>
              </a:rPr>
              <a:t>Pass out Healthy Eating &amp; Being Plan. Have students complete the pledge form and have parents and students sign.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-105" charset="-128"/>
              </a:rPr>
              <a:t>Pass out Activity Log and explain to students that they can use the log to keep track of how well they are working towards fulfilling their pledge.  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B3EF80-F344-4553-8A54-80F719396AC8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5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13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Pie 16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Arc 18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Pie 19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9342A-A45D-4DB3-82A3-476A7FBBFAF4}" type="datetime1">
              <a:rPr lang="en-US"/>
              <a:pPr/>
              <a:t>10/4/15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0ABF1-3DAD-4C81-B12D-70D688C6E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5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CCD2C-B3F1-4227-A9BE-161AE07A63C2}" type="datetime1">
              <a:rPr lang="en-US"/>
              <a:pPr/>
              <a:t>10/4/15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E2E33-2937-405B-BCB6-6D9CBF01C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0D9E6F1-D445-4018-9999-6B29E6F71313}" type="datetime1">
              <a:rPr lang="en-US"/>
              <a:pPr/>
              <a:t>10/4/15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4C0C1C-FA03-4F55-8795-2937137E3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21EC71-F19D-4821-AA0E-68E54CA64370}" type="datetime1">
              <a:rPr lang="en-US"/>
              <a:pPr/>
              <a:t>10/4/15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22FAA-C986-4099-9BC9-08E0B44C0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8033D9-54B8-4C84-B33A-A41346CFE8C1}" type="datetime1">
              <a:rPr lang="en-US"/>
              <a:pPr/>
              <a:t>10/4/15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965B4-9816-46EC-87D7-7C5E5302A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15287E-250F-4BD4-A723-B2820BA62336}" type="datetime1">
              <a:rPr lang="en-US"/>
              <a:pPr/>
              <a:t>10/4/15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6DC2-4ECB-4541-B326-379C3899E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32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8" name="Oval 7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Pie 10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Arc 14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Arc 17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Freeform 24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SectionHead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reeform 5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7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 flipH="1">
              <a:off x="2913758" y="-725995"/>
              <a:ext cx="1671083" cy="1686270"/>
              <a:chOff x="7015488" y="-737356"/>
              <a:chExt cx="1671083" cy="1686270"/>
            </a:xfrm>
          </p:grpSpPr>
          <p:sp>
            <p:nvSpPr>
              <p:cNvPr id="17" name="Arc 16"/>
              <p:cNvSpPr/>
              <p:nvPr/>
            </p:nvSpPr>
            <p:spPr>
              <a:xfrm rot="6387309">
                <a:off x="7124600" y="-846468"/>
                <a:ext cx="1452860" cy="16710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624887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063098" y="145475"/>
                <a:ext cx="755400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3353348" y="-981634"/>
              <a:ext cx="3824606" cy="2064172"/>
              <a:chOff x="3441716" y="-977152"/>
              <a:chExt cx="4193438" cy="2064172"/>
            </a:xfrm>
          </p:grpSpPr>
          <p:sp>
            <p:nvSpPr>
              <p:cNvPr id="13" name="Pie 12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07527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Arc 15"/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Chord 11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0" name="Round Same Side Corner Rectangle 19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Freeform 20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Freeform 21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75EF55-612A-4B09-9899-A3C4CFD4BD5E}" type="datetime1">
              <a:rPr lang="en-US"/>
              <a:pPr/>
              <a:t>10/4/15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D3434-D3B2-49BA-A621-8A55B0D00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44B14D-D2BF-4180-9ABF-D7BA5A673DA2}" type="datetime1">
              <a:rPr lang="en-US"/>
              <a:pPr/>
              <a:t>10/4/15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F5241-A185-4607-8154-09DFA5053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70DCC2-82A3-450E-9BA1-656E5B74F9E7}" type="datetime1">
              <a:rPr lang="en-US"/>
              <a:pPr/>
              <a:t>10/4/15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1C545-B7A9-44FE-9708-2613F7D1E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51F1D-4443-4340-B697-4F797FE22F8C}" type="datetime1">
              <a:rPr lang="en-US"/>
              <a:pPr/>
              <a:t>10/4/15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92318-2383-4A52-8037-37FCAE24F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F5308-5110-4144-A310-9AB04C5253BA}" type="datetime1">
              <a:rPr lang="en-US"/>
              <a:pPr/>
              <a:t>10/4/15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522F3-4E94-405B-AEB1-D97568EF9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US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>
                <a:solidFill>
                  <a:schemeClr val="bg1"/>
                </a:solidFill>
                <a:latin typeface="Arial Rounded MT Bold" pitchFamily="-105" charset="0"/>
              </a:defRPr>
            </a:lvl1pPr>
          </a:lstStyle>
          <a:p>
            <a:fld id="{4FA28F08-40F2-45BA-9723-A58A124E2F3C}" type="datetime1">
              <a:rPr lang="en-US"/>
              <a:pPr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000">
                <a:solidFill>
                  <a:schemeClr val="bg1"/>
                </a:solidFill>
                <a:latin typeface="Arial Rounded MT Bold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 Rounded MT Bold" pitchFamily="-105" charset="0"/>
              </a:defRPr>
            </a:lvl1pPr>
          </a:lstStyle>
          <a:p>
            <a:fld id="{F42E09A7-D4B0-4512-BDD5-1A48560007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0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72" charset="-128"/>
          <a:cs typeface="ＭＳ Ｐゴシック" pitchFamily="-72" charset="-128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72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72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72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-72" charset="-128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hyperlink" Target="http://www.google.com/imgres?imgurl=http://www.clipartheaven.com/clipart/kids_stuff/images_(g_-_z)/kids_jumping_rope.gif&amp;imgrefurl=http://www.clipartheaven.com/show/clipart/kids_stuff/images_(g_-_z)/kids_jumping_rope-gif.html&amp;usg=__69bRL_i9W3MTVZOjrRDmbAEB1wE=&amp;h=588&amp;w=420&amp;sz=15&amp;hl=en&amp;start=5&amp;sig2=QOtHc2BymZ7H3ONeLw7a3g&amp;zoom=1&amp;itbs=1&amp;tbnid=S2TTv7qlEhsxZM:&amp;tbnh=135&amp;tbnw=96&amp;prev=/images?q=kids+jumping+rope&amp;hl=en&amp;gbv=2&amp;tbs=isch:1&amp;ei=Ah33TL6ZF4W-sAOrpOzTAQ" TargetMode="External"/><Relationship Id="rId8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 rot="21042312">
            <a:off x="1022350" y="2960688"/>
            <a:ext cx="7551738" cy="16129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</a:rPr>
              <a:t>Get Moving!</a:t>
            </a:r>
          </a:p>
        </p:txBody>
      </p:sp>
      <p:pic>
        <p:nvPicPr>
          <p:cNvPr id="17410" name="Picture 3" descr="California2_2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556250"/>
            <a:ext cx="24669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://www.mccog.net/air_quality/kids_playin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1765">
            <a:off x="4645025" y="966788"/>
            <a:ext cx="4360863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975" y="357188"/>
            <a:ext cx="3654425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71091" y="5624605"/>
            <a:ext cx="55836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ranklin Gothic Book" charset="0"/>
                <a:cs typeface="Tunga" charset="0"/>
              </a:rPr>
              <a:t>AN OBESITY PREVENTION PROGRAM SPONSORED </a:t>
            </a:r>
          </a:p>
          <a:p>
            <a:r>
              <a:rPr lang="en-US" sz="2000" dirty="0">
                <a:solidFill>
                  <a:schemeClr val="bg1"/>
                </a:solidFill>
                <a:latin typeface="Franklin Gothic Book" charset="0"/>
                <a:cs typeface="Tunga" charset="0"/>
              </a:rPr>
              <a:t>AND DEVELOPED BY CHAPTER 2 OF THE AAP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042988" y="1706563"/>
            <a:ext cx="7716837" cy="1447800"/>
          </a:xfrm>
        </p:spPr>
        <p:txBody>
          <a:bodyPr/>
          <a:lstStyle/>
          <a:p>
            <a:pPr algn="ctr" eaLnBrk="1" hangingPunct="1"/>
            <a:r>
              <a:rPr lang="en-US" smtClean="0">
                <a:ea typeface="ＭＳ Ｐゴシック" pitchFamily="-105" charset="-128"/>
              </a:rPr>
              <a:t>Eat healthy, be healthy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84488"/>
            <a:ext cx="7716837" cy="3581400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Look for foods that are low in calories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Eat more foods with whole grains and low fat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High fiber foods are your friend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Watch your portions</a:t>
            </a:r>
          </a:p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Keep your food in the kitchen &amp; not in front of the TV or computer</a:t>
            </a:r>
          </a:p>
        </p:txBody>
      </p:sp>
      <p:pic>
        <p:nvPicPr>
          <p:cNvPr id="30723" name="Picture 2" descr="Give yourself a hand with portion si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>
          <a:xfrm>
            <a:off x="198438" y="2836863"/>
            <a:ext cx="8666162" cy="1633537"/>
          </a:xfrm>
        </p:spPr>
        <p:txBody>
          <a:bodyPr/>
          <a:lstStyle/>
          <a:p>
            <a:pPr algn="ctr" eaLnBrk="1" hangingPunct="1"/>
            <a:r>
              <a:rPr lang="en-US" sz="4400" smtClean="0">
                <a:ea typeface="ＭＳ Ｐゴシック" pitchFamily="-105" charset="-128"/>
              </a:rPr>
              <a:t>Healthy DRINK choices are important for your health too!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4311" y="4645024"/>
            <a:ext cx="7716838" cy="1820304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dirty="0" smtClean="0">
                <a:ea typeface="+mn-ea"/>
                <a:cs typeface="+mn-cs"/>
              </a:rPr>
              <a:t>Too much sugar and calories can lead to weight gain, obesity, and serious health problems.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ea typeface="+mn-ea"/>
                <a:cs typeface="+mn-cs"/>
              </a:rPr>
              <a:t>Water is the BEST drink option for your health!</a:t>
            </a:r>
          </a:p>
        </p:txBody>
      </p:sp>
      <p:sp>
        <p:nvSpPr>
          <p:cNvPr id="5" name="12-Point Star 4"/>
          <p:cNvSpPr>
            <a:spLocks/>
          </p:cNvSpPr>
          <p:nvPr/>
        </p:nvSpPr>
        <p:spPr bwMode="auto">
          <a:xfrm rot="-761736">
            <a:off x="-60325" y="282575"/>
            <a:ext cx="3046413" cy="2492375"/>
          </a:xfrm>
          <a:custGeom>
            <a:avLst/>
            <a:gdLst>
              <a:gd name="T0" fmla="*/ 0 w 3046413"/>
              <a:gd name="T1" fmla="*/ 1246188 h 2492375"/>
              <a:gd name="T2" fmla="*/ 419728 w 3046413"/>
              <a:gd name="T3" fmla="*/ 1004285 h 2492375"/>
              <a:gd name="T4" fmla="*/ 204071 w 3046413"/>
              <a:gd name="T5" fmla="*/ 623094 h 2492375"/>
              <a:gd name="T6" fmla="*/ 715404 w 3046413"/>
              <a:gd name="T7" fmla="*/ 585297 h 2492375"/>
              <a:gd name="T8" fmla="*/ 761603 w 3046413"/>
              <a:gd name="T9" fmla="*/ 166957 h 2492375"/>
              <a:gd name="T10" fmla="*/ 1227530 w 3046413"/>
              <a:gd name="T11" fmla="*/ 343394 h 2492375"/>
              <a:gd name="T12" fmla="*/ 1523207 w 3046413"/>
              <a:gd name="T13" fmla="*/ 0 h 2492375"/>
              <a:gd name="T14" fmla="*/ 1818883 w 3046413"/>
              <a:gd name="T15" fmla="*/ 343394 h 2492375"/>
              <a:gd name="T16" fmla="*/ 2284810 w 3046413"/>
              <a:gd name="T17" fmla="*/ 166957 h 2492375"/>
              <a:gd name="T18" fmla="*/ 2331009 w 3046413"/>
              <a:gd name="T19" fmla="*/ 585297 h 2492375"/>
              <a:gd name="T20" fmla="*/ 2842342 w 3046413"/>
              <a:gd name="T21" fmla="*/ 623094 h 2492375"/>
              <a:gd name="T22" fmla="*/ 2626685 w 3046413"/>
              <a:gd name="T23" fmla="*/ 1004285 h 2492375"/>
              <a:gd name="T24" fmla="*/ 3046413 w 3046413"/>
              <a:gd name="T25" fmla="*/ 1246188 h 2492375"/>
              <a:gd name="T26" fmla="*/ 2626685 w 3046413"/>
              <a:gd name="T27" fmla="*/ 1488090 h 2492375"/>
              <a:gd name="T28" fmla="*/ 2842342 w 3046413"/>
              <a:gd name="T29" fmla="*/ 1869281 h 2492375"/>
              <a:gd name="T30" fmla="*/ 2331009 w 3046413"/>
              <a:gd name="T31" fmla="*/ 1907078 h 2492375"/>
              <a:gd name="T32" fmla="*/ 2284810 w 3046413"/>
              <a:gd name="T33" fmla="*/ 2325418 h 2492375"/>
              <a:gd name="T34" fmla="*/ 1818883 w 3046413"/>
              <a:gd name="T35" fmla="*/ 2148981 h 2492375"/>
              <a:gd name="T36" fmla="*/ 1523207 w 3046413"/>
              <a:gd name="T37" fmla="*/ 2492375 h 2492375"/>
              <a:gd name="T38" fmla="*/ 1227530 w 3046413"/>
              <a:gd name="T39" fmla="*/ 2148981 h 2492375"/>
              <a:gd name="T40" fmla="*/ 761603 w 3046413"/>
              <a:gd name="T41" fmla="*/ 2325418 h 2492375"/>
              <a:gd name="T42" fmla="*/ 715404 w 3046413"/>
              <a:gd name="T43" fmla="*/ 1907078 h 2492375"/>
              <a:gd name="T44" fmla="*/ 204071 w 3046413"/>
              <a:gd name="T45" fmla="*/ 1869281 h 2492375"/>
              <a:gd name="T46" fmla="*/ 419728 w 3046413"/>
              <a:gd name="T47" fmla="*/ 1488090 h 2492375"/>
              <a:gd name="T48" fmla="*/ 0 w 3046413"/>
              <a:gd name="T49" fmla="*/ 1246188 h 249237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46413"/>
              <a:gd name="T76" fmla="*/ 0 h 2492375"/>
              <a:gd name="T77" fmla="*/ 3046413 w 3046413"/>
              <a:gd name="T78" fmla="*/ 2492375 h 249237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46413" h="2492375">
                <a:moveTo>
                  <a:pt x="0" y="1246188"/>
                </a:moveTo>
                <a:lnTo>
                  <a:pt x="419728" y="1004285"/>
                </a:lnTo>
                <a:lnTo>
                  <a:pt x="204071" y="623094"/>
                </a:lnTo>
                <a:lnTo>
                  <a:pt x="715404" y="585297"/>
                </a:lnTo>
                <a:lnTo>
                  <a:pt x="761603" y="166957"/>
                </a:lnTo>
                <a:lnTo>
                  <a:pt x="1227530" y="343394"/>
                </a:lnTo>
                <a:lnTo>
                  <a:pt x="1523207" y="0"/>
                </a:lnTo>
                <a:lnTo>
                  <a:pt x="1818883" y="343394"/>
                </a:lnTo>
                <a:lnTo>
                  <a:pt x="2284810" y="166957"/>
                </a:lnTo>
                <a:lnTo>
                  <a:pt x="2331009" y="585297"/>
                </a:lnTo>
                <a:lnTo>
                  <a:pt x="2842342" y="623094"/>
                </a:lnTo>
                <a:lnTo>
                  <a:pt x="2626685" y="1004285"/>
                </a:lnTo>
                <a:lnTo>
                  <a:pt x="3046413" y="1246188"/>
                </a:lnTo>
                <a:lnTo>
                  <a:pt x="2626685" y="1488090"/>
                </a:lnTo>
                <a:lnTo>
                  <a:pt x="2842342" y="1869281"/>
                </a:lnTo>
                <a:lnTo>
                  <a:pt x="2331009" y="1907078"/>
                </a:lnTo>
                <a:lnTo>
                  <a:pt x="2284810" y="2325418"/>
                </a:lnTo>
                <a:lnTo>
                  <a:pt x="1818883" y="2148981"/>
                </a:lnTo>
                <a:lnTo>
                  <a:pt x="1523207" y="2492375"/>
                </a:lnTo>
                <a:lnTo>
                  <a:pt x="1227530" y="2148981"/>
                </a:lnTo>
                <a:lnTo>
                  <a:pt x="761603" y="2325418"/>
                </a:lnTo>
                <a:lnTo>
                  <a:pt x="715404" y="1907078"/>
                </a:lnTo>
                <a:lnTo>
                  <a:pt x="204071" y="1869281"/>
                </a:lnTo>
                <a:lnTo>
                  <a:pt x="419728" y="1488090"/>
                </a:lnTo>
                <a:lnTo>
                  <a:pt x="0" y="1246188"/>
                </a:lnTo>
                <a:close/>
              </a:path>
            </a:pathLst>
          </a:custGeom>
          <a:solidFill>
            <a:srgbClr val="A3E90A"/>
          </a:solidFill>
          <a:ln w="12700">
            <a:solidFill>
              <a:srgbClr val="FFCB00"/>
            </a:solidFill>
            <a:miter lim="800000"/>
            <a:headEnd/>
            <a:tailEnd/>
          </a:ln>
          <a:effectLst>
            <a:outerShdw dist="63500" dir="3000007" algn="br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3200">
                <a:solidFill>
                  <a:srgbClr val="008000"/>
                </a:solidFill>
                <a:latin typeface="Arial Rounded MT Bold" pitchFamily="-105" charset="0"/>
              </a:rPr>
              <a:t>Don</a:t>
            </a:r>
            <a:r>
              <a:rPr lang="ja-JP" altLang="en-US" sz="3200">
                <a:solidFill>
                  <a:srgbClr val="008000"/>
                </a:solidFill>
                <a:latin typeface="Arial Rounded MT Bold" pitchFamily="-105" charset="0"/>
              </a:rPr>
              <a:t>’</a:t>
            </a:r>
            <a:r>
              <a:rPr lang="en-US" altLang="ja-JP" sz="3200">
                <a:solidFill>
                  <a:srgbClr val="008000"/>
                </a:solidFill>
                <a:latin typeface="Arial Rounded MT Bold" pitchFamily="-105" charset="0"/>
              </a:rPr>
              <a:t>t Forget!</a:t>
            </a:r>
            <a:endParaRPr lang="en-US" sz="3200">
              <a:solidFill>
                <a:srgbClr val="008000"/>
              </a:solidFill>
              <a:latin typeface="Arial Rounded MT Bold" pitchFamily="-105" charset="0"/>
            </a:endParaRPr>
          </a:p>
        </p:txBody>
      </p:sp>
      <p:pic>
        <p:nvPicPr>
          <p:cNvPr id="32772" name="Picture 5" descr="1262657087168_1262657087168_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6262">
            <a:off x="5343525" y="419100"/>
            <a:ext cx="33401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ultiply 7"/>
          <p:cNvSpPr>
            <a:spLocks/>
          </p:cNvSpPr>
          <p:nvPr/>
        </p:nvSpPr>
        <p:spPr bwMode="auto">
          <a:xfrm>
            <a:off x="4584700" y="149225"/>
            <a:ext cx="4856163" cy="2998788"/>
          </a:xfrm>
          <a:custGeom>
            <a:avLst/>
            <a:gdLst>
              <a:gd name="T0" fmla="*/ 981037 w 4856163"/>
              <a:gd name="T1" fmla="*/ 1020291 h 2998788"/>
              <a:gd name="T2" fmla="*/ 1351621 w 4856163"/>
              <a:gd name="T3" fmla="*/ 420177 h 2998788"/>
              <a:gd name="T4" fmla="*/ 2428082 w 4856163"/>
              <a:gd name="T5" fmla="*/ 1084915 h 2998788"/>
              <a:gd name="T6" fmla="*/ 3504542 w 4856163"/>
              <a:gd name="T7" fmla="*/ 420177 h 2998788"/>
              <a:gd name="T8" fmla="*/ 3875126 w 4856163"/>
              <a:gd name="T9" fmla="*/ 1020291 h 2998788"/>
              <a:gd name="T10" fmla="*/ 3099278 w 4856163"/>
              <a:gd name="T11" fmla="*/ 1499394 h 2998788"/>
              <a:gd name="T12" fmla="*/ 3875126 w 4856163"/>
              <a:gd name="T13" fmla="*/ 1978497 h 2998788"/>
              <a:gd name="T14" fmla="*/ 3504542 w 4856163"/>
              <a:gd name="T15" fmla="*/ 2578611 h 2998788"/>
              <a:gd name="T16" fmla="*/ 2428082 w 4856163"/>
              <a:gd name="T17" fmla="*/ 1913873 h 2998788"/>
              <a:gd name="T18" fmla="*/ 1351621 w 4856163"/>
              <a:gd name="T19" fmla="*/ 2578611 h 2998788"/>
              <a:gd name="T20" fmla="*/ 981037 w 4856163"/>
              <a:gd name="T21" fmla="*/ 1978497 h 2998788"/>
              <a:gd name="T22" fmla="*/ 1756885 w 4856163"/>
              <a:gd name="T23" fmla="*/ 1499394 h 2998788"/>
              <a:gd name="T24" fmla="*/ 981037 w 4856163"/>
              <a:gd name="T25" fmla="*/ 1020291 h 29987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856163" h="2998788">
                <a:moveTo>
                  <a:pt x="981037" y="1020291"/>
                </a:moveTo>
                <a:lnTo>
                  <a:pt x="1351621" y="420177"/>
                </a:lnTo>
                <a:lnTo>
                  <a:pt x="2428082" y="1084915"/>
                </a:lnTo>
                <a:lnTo>
                  <a:pt x="3504542" y="420177"/>
                </a:lnTo>
                <a:lnTo>
                  <a:pt x="3875126" y="1020291"/>
                </a:lnTo>
                <a:lnTo>
                  <a:pt x="3099278" y="1499394"/>
                </a:lnTo>
                <a:lnTo>
                  <a:pt x="3875126" y="1978497"/>
                </a:lnTo>
                <a:lnTo>
                  <a:pt x="3504542" y="2578611"/>
                </a:lnTo>
                <a:lnTo>
                  <a:pt x="2428082" y="1913873"/>
                </a:lnTo>
                <a:lnTo>
                  <a:pt x="1351621" y="2578611"/>
                </a:lnTo>
                <a:lnTo>
                  <a:pt x="981037" y="1978497"/>
                </a:lnTo>
                <a:lnTo>
                  <a:pt x="1756885" y="1499394"/>
                </a:lnTo>
                <a:lnTo>
                  <a:pt x="981037" y="1020291"/>
                </a:lnTo>
                <a:close/>
              </a:path>
            </a:pathLst>
          </a:custGeom>
          <a:solidFill>
            <a:srgbClr val="FF0000"/>
          </a:solidFill>
          <a:ln w="12700" cap="flat" cmpd="sng">
            <a:solidFill>
              <a:srgbClr val="043579"/>
            </a:solidFill>
            <a:prstDash val="solid"/>
            <a:round/>
            <a:headEnd/>
            <a:tailEnd/>
          </a:ln>
          <a:effectLst>
            <a:outerShdw dist="63500" dir="3000007" algn="br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pic>
        <p:nvPicPr>
          <p:cNvPr id="3277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313" y="149225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4224338"/>
            <a:ext cx="3036887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7-Point Star 5"/>
          <p:cNvSpPr/>
          <p:nvPr/>
        </p:nvSpPr>
        <p:spPr>
          <a:xfrm rot="20971334">
            <a:off x="34925" y="979488"/>
            <a:ext cx="2995613" cy="2670175"/>
          </a:xfrm>
          <a:prstGeom prst="star7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200" b="1">
              <a:solidFill>
                <a:srgbClr val="05295B"/>
              </a:solidFill>
              <a:ea typeface="ＭＳ Ｐゴシック" pitchFamily="-105" charset="-128"/>
            </a:endParaRPr>
          </a:p>
          <a:p>
            <a:pPr algn="ctr"/>
            <a:r>
              <a:rPr lang="en-US" sz="2200" b="1">
                <a:solidFill>
                  <a:srgbClr val="05295B"/>
                </a:solidFill>
                <a:ea typeface="ＭＳ Ｐゴシック" pitchFamily="-105" charset="-128"/>
              </a:rPr>
              <a:t>Let</a:t>
            </a:r>
            <a:r>
              <a:rPr lang="ja-JP" altLang="en-US" sz="2200" b="1">
                <a:solidFill>
                  <a:srgbClr val="05295B"/>
                </a:solidFill>
              </a:rPr>
              <a:t>’</a:t>
            </a:r>
            <a:r>
              <a:rPr lang="en-US" altLang="ja-JP" sz="2200" b="1">
                <a:solidFill>
                  <a:srgbClr val="05295B"/>
                </a:solidFill>
              </a:rPr>
              <a:t>s put what we learned into action!</a:t>
            </a:r>
            <a:endParaRPr lang="en-US" sz="2200" b="1">
              <a:solidFill>
                <a:srgbClr val="05295B"/>
              </a:solidFill>
              <a:ea typeface="ＭＳ Ｐゴシック" pitchFamily="-105" charset="-128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550" y="227013"/>
            <a:ext cx="4572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47610" y="4674870"/>
            <a:ext cx="57523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Take the Pledge!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</a:rPr>
              <a:t>What we</a:t>
            </a:r>
            <a:r>
              <a:rPr lang="ja-JP" altLang="en-US" smtClean="0">
                <a:ea typeface="ＭＳ Ｐゴシック" pitchFamily="-105" charset="-128"/>
              </a:rPr>
              <a:t>’</a:t>
            </a:r>
            <a:r>
              <a:rPr lang="en-US" altLang="ja-JP" smtClean="0">
                <a:ea typeface="ＭＳ Ｐゴシック" pitchFamily="-105" charset="-128"/>
              </a:rPr>
              <a:t>ve learned during the past sessions</a:t>
            </a:r>
            <a:endParaRPr lang="en-US" smtClean="0">
              <a:ea typeface="ＭＳ Ｐゴシック" pitchFamily="-10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25" y="3011488"/>
            <a:ext cx="8431213" cy="2436812"/>
          </a:xfrm>
        </p:spPr>
        <p:txBody>
          <a:bodyPr/>
          <a:lstStyle/>
          <a:p>
            <a:pPr eaLnBrk="1" hangingPunct="1"/>
            <a:r>
              <a:rPr 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Why it</a:t>
            </a:r>
            <a:r>
              <a:rPr lang="ja-JP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’</a:t>
            </a:r>
            <a:r>
              <a:rPr lang="en-US" altLang="ja-JP" sz="2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s important to be healthy</a:t>
            </a:r>
          </a:p>
          <a:p>
            <a:pPr eaLnBrk="1" hangingPunct="1"/>
            <a:r>
              <a:rPr 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How to develop &amp; continue healthy eating habits</a:t>
            </a:r>
          </a:p>
          <a:p>
            <a:pPr eaLnBrk="1" hangingPunct="1"/>
            <a:r>
              <a:rPr 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Rethink Your Drink: Be Sugar Savvy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12788" y="5038531"/>
            <a:ext cx="7851857" cy="15834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88900" dist="63500" dir="3000000" algn="br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7377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BUT, there’s more to being healthy than eating &amp; drinking the right things…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0" y="204818"/>
            <a:ext cx="5161743" cy="3304403"/>
          </a:xfrm>
          <a:prstGeom prst="irregularSeal2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Get Moving</a:t>
            </a:r>
          </a:p>
        </p:txBody>
      </p:sp>
      <p:sp>
        <p:nvSpPr>
          <p:cNvPr id="5" name="Explosion 1 4"/>
          <p:cNvSpPr/>
          <p:nvPr/>
        </p:nvSpPr>
        <p:spPr>
          <a:xfrm rot="508184">
            <a:off x="4569451" y="3127755"/>
            <a:ext cx="4733136" cy="3411007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Kids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need at least ONE HOUR per day!</a:t>
            </a:r>
          </a:p>
        </p:txBody>
      </p:sp>
      <p:pic>
        <p:nvPicPr>
          <p:cNvPr id="19459" name="Picture 5" descr="http://ts2.mm.bing.net/images/thumbnail.aspx?q=301039884037&amp;id=03ed5d05d96a6044fe2002d6617df243&amp;url=http%3a%2f%2fimage.shutterstock.com%2fdisplay_pic_with_logo%2f102484%2f102484%2c1235015741%2c2%2fstock-vector-cartoon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3375025"/>
            <a:ext cx="19050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://ts4.mm.bing.net/images/thumbnail.aspx?q=313352985019&amp;id=81c51685f1574b877ef9a22b141066dc&amp;url=http%3a%2f%2fwww.socialsampler.com%2fwp-content%2fuploads%2f2010%2f03%2fAerob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5338" y="585788"/>
            <a:ext cx="243522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bik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2525" y="955675"/>
            <a:ext cx="1423988" cy="198278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462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7250" y="4854575"/>
            <a:ext cx="28543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http://t3.gstatic.com/images?q=tbn:S2TTv7qlEhsxZM: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33775" y="2620963"/>
            <a:ext cx="1447800" cy="20351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6596" y="2398848"/>
            <a:ext cx="8098819" cy="19316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88900" dist="63500" dir="3000000" algn="br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7377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It’s time to get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7377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movin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7377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</a:rPr>
              <a:t>Anything that requires moving counts!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2847975"/>
            <a:ext cx="8370887" cy="3781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1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Chores (Sweeping, Raking leaves, Vacuuming, Mopping)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1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Walking to school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1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Get up and move during TV commercial breaks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1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Walking around the mall or store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1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Walking the dog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1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Take the stairs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1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Dancing to music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40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152525"/>
          </a:xfrm>
        </p:spPr>
        <p:txBody>
          <a:bodyPr/>
          <a:lstStyle/>
          <a:p>
            <a:pPr algn="ctr"/>
            <a:r>
              <a:rPr lang="en-US" sz="4000" smtClean="0">
                <a:ea typeface="ＭＳ Ｐゴシック" pitchFamily="-105" charset="-128"/>
              </a:rPr>
              <a:t>	Kids should do 1 hour or more of 	physical activity per 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2790825"/>
            <a:ext cx="7975600" cy="3011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Aerobic Activity (Every day)</a:t>
            </a:r>
          </a:p>
          <a:p>
            <a:pPr lvl="4">
              <a:lnSpc>
                <a:spcPct val="90000"/>
              </a:lnSpc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Brisk walking, dancing, running</a:t>
            </a:r>
          </a:p>
          <a:p>
            <a:pPr>
              <a:lnSpc>
                <a:spcPct val="90000"/>
              </a:lnSpc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Muscle Strengthening (3 days/week)</a:t>
            </a:r>
          </a:p>
          <a:p>
            <a:pPr lvl="4">
              <a:lnSpc>
                <a:spcPct val="90000"/>
              </a:lnSpc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Gymnastics, push-ups </a:t>
            </a:r>
          </a:p>
          <a:p>
            <a:pPr>
              <a:lnSpc>
                <a:spcPct val="90000"/>
              </a:lnSpc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Bone Strengthening (3 days/week)</a:t>
            </a:r>
          </a:p>
          <a:p>
            <a:pPr lvl="4">
              <a:lnSpc>
                <a:spcPct val="90000"/>
              </a:lnSpc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Jump rope, running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4025" y="5802313"/>
            <a:ext cx="8185150" cy="78263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003300" y="5802313"/>
            <a:ext cx="74263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900" b="1">
                <a:solidFill>
                  <a:schemeClr val="accent2"/>
                </a:solidFill>
              </a:rPr>
              <a:t>TIP: Many exercises fall into different types! For example, playing basketball is both aerobic and bone strengthening.</a:t>
            </a:r>
          </a:p>
        </p:txBody>
      </p:sp>
      <p:pic>
        <p:nvPicPr>
          <p:cNvPr id="25605" name="Picture 8" descr="child_socc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4175" y="2990850"/>
            <a:ext cx="1905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5" charset="-128"/>
              </a:rPr>
              <a:t>How do I stay active?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Make physical activity part of your family routine. Take walks or play games!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Utilize safe parks, public pools, basketball courts, and baseball fields.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Make physical activity fun. Play team sports, individual sports, bike, skate, dance, and more!</a:t>
            </a:r>
          </a:p>
          <a:p>
            <a:pPr>
              <a:lnSpc>
                <a:spcPct val="90000"/>
              </a:lnSpc>
            </a:pPr>
            <a:r>
              <a:rPr lang="en-US" sz="2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Be safe! Use protective equipment, such as helmets, knee pads, wrist pads, and tennis shoes.   </a:t>
            </a:r>
          </a:p>
        </p:txBody>
      </p:sp>
      <p:pic>
        <p:nvPicPr>
          <p:cNvPr id="27651" name="Picture 3" descr="rece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5407">
            <a:off x="6270625" y="273050"/>
            <a:ext cx="2533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550863" y="1136650"/>
            <a:ext cx="8283171" cy="2255838"/>
          </a:xfrm>
        </p:spPr>
        <p:txBody>
          <a:bodyPr/>
          <a:lstStyle/>
          <a:p>
            <a:pPr algn="r"/>
            <a:r>
              <a:rPr lang="en-US" dirty="0" smtClean="0">
                <a:ea typeface="ＭＳ Ｐゴシック" pitchFamily="-105" charset="-128"/>
              </a:rPr>
              <a:t>Now </a:t>
            </a:r>
            <a:r>
              <a:rPr lang="en-US" b="1" u="sng" dirty="0" smtClean="0">
                <a:ea typeface="ＭＳ Ｐゴシック" pitchFamily="-105" charset="-128"/>
              </a:rPr>
              <a:t>YOU</a:t>
            </a:r>
            <a:r>
              <a:rPr lang="en-US" dirty="0" smtClean="0">
                <a:ea typeface="ＭＳ Ｐゴシック" pitchFamily="-105" charset="-128"/>
              </a:rPr>
              <a:t> are </a:t>
            </a:r>
            <a:br>
              <a:rPr lang="en-US" dirty="0" smtClean="0">
                <a:ea typeface="ＭＳ Ｐゴシック" pitchFamily="-105" charset="-128"/>
              </a:rPr>
            </a:br>
            <a:r>
              <a:rPr lang="en-US" i="1" dirty="0" smtClean="0">
                <a:ea typeface="ＭＳ Ｐゴシック" pitchFamily="-105" charset="-128"/>
              </a:rPr>
              <a:t>Fit to Play and Learn</a:t>
            </a:r>
            <a:r>
              <a:rPr lang="en-US" dirty="0" smtClean="0">
                <a:ea typeface="ＭＳ Ｐゴシック" pitchFamily="-105" charset="-128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3300" y="3592513"/>
            <a:ext cx="7500938" cy="28082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Let</a:t>
            </a:r>
            <a:r>
              <a:rPr lang="en-US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’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s Review:</a:t>
            </a:r>
          </a:p>
          <a:p>
            <a:pPr marL="0" indent="0">
              <a:buFontTx/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What Did We Learn Over the </a:t>
            </a:r>
            <a:r>
              <a:rPr lang="en-US" sz="3200" i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Fit to Play and Learn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 Course?</a:t>
            </a:r>
          </a:p>
        </p:txBody>
      </p:sp>
      <p:sp>
        <p:nvSpPr>
          <p:cNvPr id="4" name="5-Point Star 3"/>
          <p:cNvSpPr/>
          <p:nvPr/>
        </p:nvSpPr>
        <p:spPr>
          <a:xfrm rot="217681">
            <a:off x="75640" y="795315"/>
            <a:ext cx="3301139" cy="2495228"/>
          </a:xfrm>
          <a:prstGeom prst="star5">
            <a:avLst>
              <a:gd name="adj" fmla="val 25167"/>
              <a:gd name="hf" fmla="val 105146"/>
              <a:gd name="vf" fmla="val 11055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4916" y="1534332"/>
            <a:ext cx="1859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itchFamily="66" charset="0"/>
              </a:rPr>
              <a:t>You Did It!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</a:rPr>
              <a:t>Easy ways to change…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382000" cy="37639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1.  Get 1 hour of physical activity a day! 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	Play Outside After school.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	Pick your favorite activities. Start with  10 minutes every 	day. Steadily increase when it becomes too easy until 	you are doing it for an hour a day.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2.  Limit junk food to </a:t>
            </a:r>
            <a:r>
              <a:rPr lang="ja-JP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“</a:t>
            </a:r>
            <a:r>
              <a:rPr lang="en-US" altLang="ja-JP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sometimes</a:t>
            </a:r>
            <a:r>
              <a:rPr lang="ja-JP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”</a:t>
            </a:r>
            <a:r>
              <a:rPr lang="en-US" altLang="ja-JP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 (1 time/week)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3.  Try to eat as many colors of the rainbow as you can every day      	(NOT orange Cheetos!)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4.  Drink more water and less sugary drinks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05" charset="-128"/>
              </a:rPr>
              <a:t>5.  Do it as a Family!</a:t>
            </a:r>
          </a:p>
          <a:p>
            <a:pPr marL="0" indent="0" eaLnBrk="1" hangingPunct="1">
              <a:lnSpc>
                <a:spcPct val="80000"/>
              </a:lnSpc>
              <a:buFontTx/>
              <a:buAutoNum type="arabicParenR"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960</TotalTime>
  <Words>567</Words>
  <Application>Microsoft Macintosh PowerPoint</Application>
  <PresentationFormat>On-screen Show (4:3)</PresentationFormat>
  <Paragraphs>78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Sky</vt:lpstr>
      <vt:lpstr>Get Moving!</vt:lpstr>
      <vt:lpstr>What we’ve learned during the past sessions</vt:lpstr>
      <vt:lpstr>PowerPoint Presentation</vt:lpstr>
      <vt:lpstr>PowerPoint Presentation</vt:lpstr>
      <vt:lpstr>Anything that requires moving counts!</vt:lpstr>
      <vt:lpstr> Kids should do 1 hour or more of  physical activity per day!</vt:lpstr>
      <vt:lpstr>How do I stay active?</vt:lpstr>
      <vt:lpstr>Now YOU are  Fit to Play and Learn!</vt:lpstr>
      <vt:lpstr>Easy ways to change…</vt:lpstr>
      <vt:lpstr>Eat healthy, be healthy</vt:lpstr>
      <vt:lpstr>Healthy DRINK choices are important for your health too!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Moving!</dc:title>
  <dc:creator>Tiffany Jamoralin</dc:creator>
  <cp:lastModifiedBy>Bryan Whalen</cp:lastModifiedBy>
  <cp:revision>64</cp:revision>
  <dcterms:created xsi:type="dcterms:W3CDTF">2012-08-13T22:13:41Z</dcterms:created>
  <dcterms:modified xsi:type="dcterms:W3CDTF">2015-10-05T04:54:12Z</dcterms:modified>
</cp:coreProperties>
</file>